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456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B7613-FF1B-4E02-87CF-D919EF2DCBB5}" type="datetimeFigureOut">
              <a:rPr lang="pl-PL" smtClean="0"/>
              <a:t>28.03.2020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9640-EC67-4EF3-A81D-EC80B91282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81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Czytelnictwo” zaczyna się od kołyski, na długo przed dniem, w którym dziecko zacznie samodzielnie składać litery. Dobrze dobrane książki rozwijają jego umysł i emocje, kształtują kompetencje językowe i zakorzeniają w kulturze, a jako pięknie zaprojektowane przedmioty umożliwiają pierwsze spotkanie ze sztuką. Przy mądrym wsparciu dorosłego literatura dziecięca staje się wspaniałym przewodnikiem pomagającym młodemu „czytelnikowi” odkrywać otaczający go świat, rozbudza jego wyobraźnię i inspiruje do twórczych praktyk.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86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Czytając lub słuchając czytanej książki, dziecko doświadcza magicznej siły słów, rozwija i wzbogaca własne słownictwo. Krok po kroku ogarnia słowami świat, nazywa szczegóły otaczającej je rzeczywistości. Gdy dziecko potrafi nazywać uczucia, gdy zaczyna rozróżniać stany psychiczne literackich bohaterów, wówczas rozpoznaje je w sobie, potem u osób ze swojego  otoczenia. 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3171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Umiejętność  nazywania  i  akceptowania  własnych,  niekiedy trudnych emocji, następnie doznań i przeżyć innych ludzi jest bodaj najtrudniejszą sztuką, którą musi opanować młody człowiek, by osiągnąć wewnętrzną dojrzałość.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368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Stare  porzekadło  głosi,  że  książka  jest  najlepszym  przyjacielem.  Pozwala dziecku zdystansować się wobec własnych doświadczeń, spojrzeć  na  siebie  i  swoje  życie  z  daleka,  jakby  przez  odwróconą  lornetkę.  Widząc  problemy  innych,  ich  zmagania  z  losem,  ich  ból,  cierpienie  i  radość,  ich  zawody  i  porażki,  smak  klęski,  gorycz  za-wiedzionych przyjaźni, dzieląc radość ich szczęścia –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69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zaczyna rozumieć siebie, własne reakcje, własny smutek, może przezwyciężyć samotność,  która  niekiedy,  zwłaszcza  w  dzieciństwie  i  młodości,  doskwiera i zadaje ból trudny do zniesienia.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962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Te działania to konkursy i projekty edukacyjne organizowane z wykorzystaniem</a:t>
            </a:r>
            <a:r>
              <a:rPr lang="pl-PL" baseline="0" dirty="0" smtClean="0"/>
              <a:t> księgozbioru biblioteki szkolnej</a:t>
            </a:r>
            <a:r>
              <a:rPr lang="pl-PL" baseline="0" smtClean="0"/>
              <a:t>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45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Czytanie obok liczenia i pisania, to jedna z najważniejszych umiejętności jaką zdobywa dziecko – stanowi jeden z zasadniczych warunków powodzenia ucznia w szkole oraz jest podstawą do pracy samokształceniowej prowadzonej przez całe życie.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34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Biegłość w czytaniu czyni dziecko zdolnym do dalszego kształcenia. Kłopoty dzieci z nauką wynikają z braku umiejętności czytania ze zrozumieniem. Zadaniem zarówno domu jak i szkoły, jest wytworzenie silnej motywacji do czytania, sprawienie, aby czytanie było zajęciem atrakcyjnym, aby książka zaspokajała różnorodne pragnienia i potrzeby dziecka - emocjonalne i intelektualne.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96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Mem</a:t>
            </a:r>
            <a:r>
              <a:rPr lang="pl-PL" dirty="0" smtClean="0"/>
              <a:t> Fox, australijska specjalistka od czytania dzieciom, porównuje naukę czytania do stawiania domu: fundamentem jest bogaty język, który umożliwia rozumienie. Ściany wymagają wiedzy ogólnej i kontekstowej, zdobywanej dzięki książkom, rozmowom, wycieczkom, doświadczeniom, udziałowi w wykładach, wystawach czy wydarzeniach kulturalnych itd., co także służy zrozumieniu. Litery i zasady pisowni stanowią ostatni etap nauki czytania, są „ dachówkami” wieńczącymi dzieło, dają samodzielność w korzystaniu z książek.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55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Kolejne badania prowadzone przez Bibliotekę Narodową dowodzą tezy, że kto dorastał wśród czytających i w życiu dorosłym również obraca się wśród osób czytających, ma statystycznie większe szanse na to, by stać się czytelnikiem niż ten, kto rzadko ma styczność z książkami.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98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Czytanie książek jest jedną z pierwszych inwestycji w rozwój własnych dzieci.  Jednak aby dziecko wyrobiło w sobie ten nawyk, rodzice muszą w nim rozbudzić potrzebę kontaktu z książką już od najmłodszych lat.</a:t>
            </a:r>
          </a:p>
          <a:p>
            <a:r>
              <a:rPr lang="pl-PL" dirty="0" smtClean="0"/>
              <a:t>Czytanie małym dzieciom książek to doskonała metoda wychowawcza. Główna rola przypada rodzicom, poprzez czytelniczą inicjację w domu oraz narzucenie zasady selekcji odbioru programów telewizyjnych.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20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Każde dziecko, bez względu na wiek, powinno mieć codzienny kontakt  z książką, a obok każdego dziecka powinien być dorosły który poczyta mu w ciągu dnia lub przed snem.</a:t>
            </a:r>
          </a:p>
          <a:p>
            <a:r>
              <a:rPr lang="pl-PL" dirty="0" smtClean="0"/>
              <a:t>Jeżeli od najmłodszych lat uda nam się ukształtować pozytywny stosunek do czytania, będzie on procentował w całym późniejszym życiu dziecka.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904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Rodzice  jako  pierwsi  przekazują  dziecku  wiedzę  o  innych  ludziach  i  przedmiotach, uczą je stosunku do różnych zdarzeń i co-dziennie  stymulują  jego  rozwój. Codzienne  czytanie  pomaga przyswajać intonację i melodię języka. Dzięki  książkom  dziecko  porządkuje  </a:t>
            </a:r>
            <a:r>
              <a:rPr lang="pl-PL" dirty="0" err="1" smtClean="0"/>
              <a:t>zaobser-wowaną</a:t>
            </a:r>
            <a:r>
              <a:rPr lang="pl-PL" dirty="0" smtClean="0"/>
              <a:t> w domu wiedzę na temat </a:t>
            </a:r>
            <a:r>
              <a:rPr lang="pl-PL" dirty="0" err="1" smtClean="0"/>
              <a:t>akceptowa-nych</a:t>
            </a:r>
            <a:r>
              <a:rPr lang="pl-PL" dirty="0" smtClean="0"/>
              <a:t> społecznie form zachowania i współżycia z  innymi.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400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Czytanie  ma  nieoceniony  udział  w  rozwoju  osobowości,  pomaga  utrzymywać  równowagę  emocjonalną,  chroni  przed  negatywnymi  </a:t>
            </a:r>
            <a:r>
              <a:rPr lang="pl-PL" dirty="0" err="1" smtClean="0"/>
              <a:t>skut-kami</a:t>
            </a:r>
            <a:r>
              <a:rPr lang="pl-PL" dirty="0" smtClean="0"/>
              <a:t>  przeżywanych  emocji.  Lektura  książek,  razem  z  rodzicem  i  samodzielnie,  rozbudza  i  kształtuje  wrażliwość  emocjonalną  dziecka,  daje  wewnętrzną  siłę  do  radzenia  sobie  z  trud-</a:t>
            </a:r>
            <a:r>
              <a:rPr lang="pl-PL" dirty="0" err="1" smtClean="0"/>
              <a:t>nościami</a:t>
            </a:r>
            <a:r>
              <a:rPr lang="pl-PL" dirty="0" smtClean="0"/>
              <a:t>  i  regulowania  własnych  emocji.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5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9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81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0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23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DAA4200-2532-42A4-98A4-FA9EE8F0F343}" type="datetimeFigureOut">
              <a:rPr lang="pl-PL" smtClean="0"/>
              <a:t>28.03.2020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6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28.03.2020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4097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28.03.2020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5333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28.03.2020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85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28.03.2020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798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28.03.2020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4716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28.03.2020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63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DAA4200-2532-42A4-98A4-FA9EE8F0F343}" type="datetimeFigureOut">
              <a:rPr lang="pl-PL" smtClean="0"/>
              <a:t>28.03.2020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33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akanapie.pl/" TargetMode="External"/><Relationship Id="rId13" Type="http://schemas.openxmlformats.org/officeDocument/2006/relationships/image" Target="../media/image29.png"/><Relationship Id="rId3" Type="http://schemas.openxmlformats.org/officeDocument/2006/relationships/hyperlink" Target="http://www.ryms.pl/" TargetMode="External"/><Relationship Id="rId7" Type="http://schemas.openxmlformats.org/officeDocument/2006/relationships/hyperlink" Target="https://wolnelektury.pl/" TargetMode="External"/><Relationship Id="rId12" Type="http://schemas.openxmlformats.org/officeDocument/2006/relationships/image" Target="../media/image16.png"/><Relationship Id="rId2" Type="http://schemas.openxmlformats.org/officeDocument/2006/relationships/hyperlink" Target="http://www.calapolskaczytadzieciom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lionetka.pl/" TargetMode="External"/><Relationship Id="rId11" Type="http://schemas.openxmlformats.org/officeDocument/2006/relationships/hyperlink" Target="https://czytamsobie.pl/" TargetMode="External"/><Relationship Id="rId5" Type="http://schemas.openxmlformats.org/officeDocument/2006/relationships/hyperlink" Target="http://lubimyczytac.pl/" TargetMode="External"/><Relationship Id="rId10" Type="http://schemas.openxmlformats.org/officeDocument/2006/relationships/hyperlink" Target="https://instytutksiazki.pl/" TargetMode="External"/><Relationship Id="rId4" Type="http://schemas.openxmlformats.org/officeDocument/2006/relationships/hyperlink" Target="https://czasdzieci.pl/warszawa/" TargetMode="External"/><Relationship Id="rId9" Type="http://schemas.openxmlformats.org/officeDocument/2006/relationships/hyperlink" Target="http://wielki-czlowiek.pl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librus.pl/szkola/artykuly/czytanie-kapital-na-cale-zycie" TargetMode="External"/><Relationship Id="rId2" Type="http://schemas.openxmlformats.org/officeDocument/2006/relationships/hyperlink" Target="http://www.publikacje.edu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hyperlink" Target="http://wielki-czlowiek.pl/wp-content/themes/wielki-czlowiek/img/broszura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5" y="1922358"/>
            <a:ext cx="6867525" cy="493564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6016" y="82233"/>
            <a:ext cx="8293447" cy="2387600"/>
          </a:xfrm>
        </p:spPr>
        <p:txBody>
          <a:bodyPr>
            <a:noAutofit/>
          </a:bodyPr>
          <a:lstStyle/>
          <a:p>
            <a:pPr algn="l"/>
            <a:r>
              <a:rPr lang="pl-PL" sz="6600" dirty="0" smtClean="0">
                <a:solidFill>
                  <a:srgbClr val="0070C0"/>
                </a:solidFill>
              </a:rPr>
              <a:t>Wpływ czytania na rozwój dzieci i młodzieży</a:t>
            </a:r>
            <a:endParaRPr lang="pl-PL" sz="6600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6055" y="5077774"/>
            <a:ext cx="6545580" cy="1655762"/>
          </a:xfrm>
        </p:spPr>
        <p:txBody>
          <a:bodyPr>
            <a:normAutofit fontScale="92500"/>
          </a:bodyPr>
          <a:lstStyle/>
          <a:p>
            <a:pPr algn="l"/>
            <a:r>
              <a:rPr lang="pl-PL" b="1" dirty="0" smtClean="0">
                <a:solidFill>
                  <a:srgbClr val="FFFF00"/>
                </a:solidFill>
              </a:rPr>
              <a:t>Czytanie jest to odnajdywanie własnych bogactw </a:t>
            </a:r>
          </a:p>
          <a:p>
            <a:pPr algn="l"/>
            <a:r>
              <a:rPr lang="pl-PL" b="1" dirty="0" smtClean="0">
                <a:solidFill>
                  <a:srgbClr val="FFFF00"/>
                </a:solidFill>
              </a:rPr>
              <a:t>i własnych możliwości </a:t>
            </a:r>
          </a:p>
          <a:p>
            <a:pPr algn="l"/>
            <a:r>
              <a:rPr lang="pl-PL" b="1" dirty="0" smtClean="0">
                <a:solidFill>
                  <a:srgbClr val="FFFF00"/>
                </a:solidFill>
              </a:rPr>
              <a:t>przy pomocy cudzych słów.</a:t>
            </a:r>
          </a:p>
          <a:p>
            <a:pPr algn="l"/>
            <a:r>
              <a:rPr lang="pl-PL" dirty="0" smtClean="0">
                <a:solidFill>
                  <a:srgbClr val="FFFF00"/>
                </a:solidFill>
              </a:rPr>
              <a:t>                                                    Jarosław Iwaszkiewicz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461" y="0"/>
            <a:ext cx="2767539" cy="328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Zalety czytania dzieciom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w wieku 6-10 lat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407735"/>
            <a:ext cx="10058400" cy="405079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wzbogaca słownictwo,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pomaga dziecku odnaleźć się w nowej rzeczywistości, jaką jest szkoła,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pozwala rozwijać hobby, zainteresowania i zaspokoić ciekawość,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ułatwia przyswajanie wiedzy i zapamiętywanie informacji,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rozwija umiejętność swobodnego wypowiadania się i myślenia,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umacnia więź z rodzicami i dziadkami,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rozbudza i kształtuje wrażliwość emocjonalną,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daje wewnętrzną siłę do radzenia sobie z trudnościami,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pokazuje, jak panować nad własnymi emocjami,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kształtuje osobowość oraz poczucie własnej wartości,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uczy oceny swojego zachowania z moralnego punktu widzenia,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pomaga rodzicowi zrozumieć emocjonalny i społeczny rozwój swojego dziecka.</a:t>
            </a:r>
            <a:endParaRPr lang="pl-PL" b="1" dirty="0">
              <a:solidFill>
                <a:srgbClr val="FFFF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052" y="0"/>
            <a:ext cx="2783944" cy="2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66" y="0"/>
            <a:ext cx="12217566" cy="750916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Czytanie…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912526"/>
            <a:ext cx="9803950" cy="29454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sz="3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3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pl-PL" sz="3200" dirty="0" smtClean="0">
                <a:solidFill>
                  <a:srgbClr val="7030A0"/>
                </a:solidFill>
              </a:rPr>
              <a:t>„</a:t>
            </a:r>
            <a:r>
              <a:rPr lang="pl-PL" sz="3200" dirty="0">
                <a:solidFill>
                  <a:srgbClr val="7030A0"/>
                </a:solidFill>
              </a:rPr>
              <a:t>Kto czyta – żyje wielokrotnie, kto zaś z książkami obcować nie chce, na jeden żywot jest skazany” </a:t>
            </a:r>
            <a:endParaRPr lang="pl-PL" sz="3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7030A0"/>
                </a:solidFill>
              </a:rPr>
              <a:t> </a:t>
            </a:r>
            <a:r>
              <a:rPr lang="pl-PL" sz="3200" dirty="0" smtClean="0">
                <a:solidFill>
                  <a:srgbClr val="7030A0"/>
                </a:solidFill>
              </a:rPr>
              <a:t>                                                        Józef </a:t>
            </a:r>
            <a:r>
              <a:rPr lang="pl-PL" sz="3200" dirty="0">
                <a:solidFill>
                  <a:srgbClr val="7030A0"/>
                </a:solidFill>
              </a:rPr>
              <a:t>Czechowicz. </a:t>
            </a:r>
            <a:endParaRPr lang="pl-PL" sz="3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pl-PL" sz="3200" dirty="0">
              <a:solidFill>
                <a:srgbClr val="0070C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976" y="0"/>
            <a:ext cx="2797024" cy="2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45"/>
            <a:ext cx="12192000" cy="752782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793" y="9045"/>
            <a:ext cx="10058400" cy="1609344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Codzienne czytanie dziecku: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1510"/>
            <a:ext cx="10058400" cy="40507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Zapewnia emocjonalny rozwój dziecka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Rozwija język, pamięć i wyobraźnię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Uczy myślenia, poprawia koncentrację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Wzmacnia poczucie własnej wartości dziecka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Poszerza wiedzę ogólną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Ułatwia naukę, pomaga odnieść sukces w szkole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Uczy wartości moralnych, pomaga w wychowaniu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Zapobiega uzależnieniu od telewizji i komputerów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Chroni przed zagrożeniami ze strony masowej kultury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Kształtuje nawyk czytania i zdobywania wiedzy na całe życie</a:t>
            </a:r>
            <a:endParaRPr lang="pl-PL" b="1" dirty="0">
              <a:solidFill>
                <a:srgbClr val="FFFF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092" y="9045"/>
            <a:ext cx="2779908" cy="208493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90793" y="4824074"/>
            <a:ext cx="11814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Stare  porzekadło  głosi,  że  książka  jest  najlepszym  przyjacielem.  Pozwala dziecku zdystansować się wobec własnych doświadczeń, spojrzeć  na  siebie  i  swoje  życie  z  daleka,  jakby  przez  odwróconą  lornetkę.  Widząc  problemy  innych,  ich  zmagania  z  losem,  ich  ból,  cierpienie  i  radość,  ich  zawody  i  porażki,  smak  klęski,  gorycz  za-wiedzionych przyjaźni, dzieląc radość ich </a:t>
            </a:r>
            <a:r>
              <a:rPr lang="pl-PL" dirty="0" smtClean="0"/>
              <a:t>szczęścia.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7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00033" cy="68526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30" y="32482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Zalety czytania książek przez młodzież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1423" y="2376116"/>
            <a:ext cx="5820479" cy="40507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FF00"/>
                </a:solidFill>
              </a:rPr>
              <a:t>KSIĄŻKA: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Pomaga rozwijać język i słownictwo;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Stawia pytania do przemyśleń;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Uczy </a:t>
            </a:r>
            <a:r>
              <a:rPr lang="pl-PL" dirty="0" err="1" smtClean="0">
                <a:solidFill>
                  <a:srgbClr val="FFFF00"/>
                </a:solidFill>
              </a:rPr>
              <a:t>zachowań</a:t>
            </a:r>
            <a:r>
              <a:rPr lang="pl-PL" dirty="0" smtClean="0">
                <a:solidFill>
                  <a:srgbClr val="FFFF00"/>
                </a:solidFill>
              </a:rPr>
              <a:t> etycznych;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Pomaga zrozumieć siebie;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Dostarcza rozrywki i emocji;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Rozwija uczucia i zdolność do empatii;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Dostarcza wiedzy;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Tłumaczy rzeczywistość;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Pobudza fantazję;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Jest towarzyszem w samotności;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solidFill>
                  <a:srgbClr val="FFFF00"/>
                </a:solidFill>
              </a:rPr>
              <a:t>Rozwija myślenie;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033" y="0"/>
            <a:ext cx="2791967" cy="2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Wieloletni „Narodowy Program Rozwoju Czytelnictwa 2016-2020”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W październiku 2015 r. rząd rozpoczął wieloletni „Narodowy Program Rozwoju Czytelnictwa 2016-2020”, który ma na celu przeciwdziałanie zjawisku spadania poziomu czytelnictwa wśród dzieci i młodzieży. Realizacja programu oparta jest na współdziałaniu dwóch Ministerstw: Kultury i Edukacji. Priorytetami programu są m. in. zakup nowości wydawniczych do bibliotek publicznych, pedagogicznych i szkolnych oraz inwestycje w infrastrukturę bibliotek.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 Publiczna Szkoła Podstawowa w Woli Morawickiej przystąpiła do Programu w 2019 roku i w roku szkolnym 2019/2020 realizuje wymogi programowe. Zbiory biblioteki powiększą się o nowości czytelnicze zakupione z dotacji. Jednocześnie w szkole oraz bibliotece kontynuowane będę działania propagujące czytelnictwo.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127" y="-1"/>
            <a:ext cx="2497873" cy="187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Strony internetowe, które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warto odwiedzić: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2121408"/>
            <a:ext cx="4804479" cy="4050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>
                <a:hlinkClick r:id="rId2"/>
              </a:rPr>
              <a:t>http://www.calapolskaczytadzieciom.pl/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3"/>
              </a:rPr>
              <a:t>http://www.ryms.pl/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4"/>
              </a:rPr>
              <a:t>https://czasdzieci.pl/warszawa/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5"/>
              </a:rPr>
              <a:t>http://lubimyczytac.pl/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6"/>
              </a:rPr>
              <a:t>https://www.biblionetka.pl/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7"/>
              </a:rPr>
              <a:t>https://wolnelektury.pl/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8"/>
              </a:rPr>
              <a:t>https://nakanapie.pl/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9"/>
              </a:rPr>
              <a:t>http://wielki-czlowiek.pl/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10"/>
              </a:rPr>
              <a:t>https://instytutksiazki.pl/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>
                <a:hlinkClick r:id="rId11"/>
              </a:rPr>
              <a:t>https://czytamsobie.pl/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78898" y="0"/>
            <a:ext cx="2613102" cy="19598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6745" y="2286000"/>
            <a:ext cx="613525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45"/>
            <a:ext cx="6896100" cy="45720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19529" y="4535055"/>
            <a:ext cx="104927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solidFill>
                  <a:srgbClr val="0070C0"/>
                </a:solidFill>
              </a:rPr>
              <a:t>„Książka i możność czytania to jeden</a:t>
            </a:r>
          </a:p>
          <a:p>
            <a:r>
              <a:rPr lang="pl-PL" sz="3200" b="1" dirty="0" smtClean="0">
                <a:solidFill>
                  <a:srgbClr val="0070C0"/>
                </a:solidFill>
              </a:rPr>
              <a:t> z największych cudów ludzkiej cywilizacji</a:t>
            </a:r>
            <a:r>
              <a:rPr lang="pl-PL" sz="3200" dirty="0" smtClean="0">
                <a:solidFill>
                  <a:srgbClr val="0070C0"/>
                </a:solidFill>
              </a:rPr>
              <a:t>.”</a:t>
            </a:r>
          </a:p>
          <a:p>
            <a:r>
              <a:rPr lang="pl-PL" sz="3200" dirty="0"/>
              <a:t> </a:t>
            </a:r>
            <a:r>
              <a:rPr lang="pl-PL" sz="3200" dirty="0" smtClean="0"/>
              <a:t>                                                                            </a:t>
            </a:r>
          </a:p>
          <a:p>
            <a:r>
              <a:rPr lang="pl-PL" sz="3200" dirty="0"/>
              <a:t> </a:t>
            </a:r>
            <a:r>
              <a:rPr lang="pl-PL" sz="3200" dirty="0" smtClean="0"/>
              <a:t>                                                                  Maria Dąbrowska</a:t>
            </a:r>
            <a:endParaRPr lang="pl-PL" sz="3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392" y="0"/>
            <a:ext cx="2527608" cy="18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Bibliografia: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6187" y="729673"/>
            <a:ext cx="10058400" cy="326937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Biała A.- ,, Kształtowanie postaw czytelniczych u dzieci’’(</a:t>
            </a:r>
            <a:r>
              <a:rPr lang="pl-PL" dirty="0" smtClean="0">
                <a:hlinkClick r:id="rId2"/>
              </a:rPr>
              <a:t>www.publikacje.edu.pl</a:t>
            </a:r>
            <a:r>
              <a:rPr lang="pl-PL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err="1" smtClean="0"/>
              <a:t>Chorkowa</a:t>
            </a:r>
            <a:r>
              <a:rPr lang="pl-PL" dirty="0" smtClean="0"/>
              <a:t> M.- „Wpływ czytania na rozwój intelektualny dzieci i młodzieży...”, Gorzów Wlk. 2014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„Książką połączeni czyli o roli czytania w życiu dziecka”, Instytut Książki, Kraków 2017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Stan czytelnictwa w Polsce w 2018 r., Biblioteka Narodowa 2019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hlinkClick r:id="rId3"/>
              </a:rPr>
              <a:t>https://portal.librus.pl/szkola/artykuly/czytanie-kapital-na-cale-zycie</a:t>
            </a: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>
                <a:hlinkClick r:id="rId4"/>
              </a:rPr>
              <a:t>http://wielki-czlowiek.pl/wp-content/themes/wielki-czlowiek/img/broszura.pdf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Ilustracje </a:t>
            </a:r>
            <a:r>
              <a:rPr lang="pl-PL" dirty="0" err="1" smtClean="0"/>
              <a:t>wylorzystane</a:t>
            </a:r>
            <a:r>
              <a:rPr lang="pl-PL" dirty="0" smtClean="0"/>
              <a:t> w prezentacji pochodzą z portalu</a:t>
            </a:r>
            <a:r>
              <a:rPr lang="pl-PL" dirty="0"/>
              <a:t> </a:t>
            </a:r>
            <a:r>
              <a:rPr lang="pl-PL" dirty="0" smtClean="0"/>
              <a:t>  https</a:t>
            </a:r>
            <a:r>
              <a:rPr lang="pl-PL" dirty="0"/>
              <a:t>://pixabay.com/pl/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314" y="0"/>
            <a:ext cx="2631686" cy="197376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46418"/>
            <a:ext cx="6858000" cy="26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6098666" cy="1609344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CZYTANIE...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081" y="4372462"/>
            <a:ext cx="3779868" cy="241268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1874520"/>
            <a:ext cx="3257550" cy="21717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442691" y="4919157"/>
            <a:ext cx="6575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Jeżeli od najmłodszych lat uda nam się ukształtować pozytywny stosunek do czytania, będzie on procentował w całym późniejszym życiu dziecka.</a:t>
            </a:r>
            <a:endParaRPr lang="pl-PL" sz="2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276" y="356001"/>
            <a:ext cx="2996565" cy="199771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650" y="2572503"/>
            <a:ext cx="3178492" cy="212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7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CZYTANIE...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90619" y="2314575"/>
            <a:ext cx="5745630" cy="356523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639339" y="1607165"/>
            <a:ext cx="290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Biegłość czytania</a:t>
            </a:r>
            <a:endParaRPr lang="pl-PL" sz="2400" b="1" dirty="0"/>
          </a:p>
        </p:txBody>
      </p:sp>
      <p:sp>
        <p:nvSpPr>
          <p:cNvPr id="7" name="Strzałka w dół 6"/>
          <p:cNvSpPr/>
          <p:nvPr/>
        </p:nvSpPr>
        <p:spPr>
          <a:xfrm>
            <a:off x="2811780" y="2068830"/>
            <a:ext cx="434340" cy="49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739591" y="3876714"/>
            <a:ext cx="469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Zdolność do dalszego kształcenia</a:t>
            </a:r>
            <a:endParaRPr lang="pl-PL" sz="2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739590" y="2597746"/>
            <a:ext cx="466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Czytanie ze zrozumieniem</a:t>
            </a:r>
            <a:endParaRPr lang="pl-PL" sz="2400" b="1" dirty="0"/>
          </a:p>
        </p:txBody>
      </p:sp>
      <p:sp>
        <p:nvSpPr>
          <p:cNvPr id="10" name="Strzałka w dół 9"/>
          <p:cNvSpPr/>
          <p:nvPr/>
        </p:nvSpPr>
        <p:spPr>
          <a:xfrm>
            <a:off x="2811780" y="3187085"/>
            <a:ext cx="434340" cy="561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124" y="0"/>
            <a:ext cx="2797876" cy="20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2" y="40965"/>
            <a:ext cx="12192000" cy="74681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502" y="40965"/>
            <a:ext cx="10058400" cy="1609344"/>
          </a:xfrm>
        </p:spPr>
        <p:txBody>
          <a:bodyPr/>
          <a:lstStyle/>
          <a:p>
            <a:r>
              <a:rPr lang="pl-PL" dirty="0" smtClean="0">
                <a:solidFill>
                  <a:srgbClr val="0070C0"/>
                </a:solidFill>
              </a:rPr>
              <a:t>Czytanie…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349845"/>
            <a:ext cx="10058400" cy="3577428"/>
          </a:xfrm>
        </p:spPr>
        <p:txBody>
          <a:bodyPr>
            <a:normAutofit/>
          </a:bodyPr>
          <a:lstStyle/>
          <a:p>
            <a:r>
              <a:rPr lang="pl-PL" b="1" dirty="0" smtClean="0"/>
              <a:t>Istotą </a:t>
            </a:r>
            <a:r>
              <a:rPr lang="pl-PL" b="1" dirty="0"/>
              <a:t>czytania jest </a:t>
            </a:r>
            <a:r>
              <a:rPr lang="pl-PL" b="1" dirty="0" smtClean="0"/>
              <a:t>rozumienie;</a:t>
            </a:r>
          </a:p>
          <a:p>
            <a:r>
              <a:rPr lang="pl-PL" b="1" dirty="0" smtClean="0"/>
              <a:t>Jeśli ktoś </a:t>
            </a:r>
            <a:r>
              <a:rPr lang="pl-PL" b="1" dirty="0"/>
              <a:t>nie rozumie tekstu, trzeba uznać, że nie potrafi czytać. </a:t>
            </a:r>
            <a:endParaRPr lang="pl-PL" b="1" dirty="0" smtClean="0"/>
          </a:p>
          <a:p>
            <a:r>
              <a:rPr lang="pl-PL" b="1" dirty="0" smtClean="0"/>
              <a:t>Nauka czytania jest jak stawianie domu.</a:t>
            </a:r>
          </a:p>
          <a:p>
            <a:pPr marL="0" indent="0">
              <a:buNone/>
            </a:pPr>
            <a:r>
              <a:rPr lang="pl-PL" sz="3600" b="1" dirty="0" smtClean="0">
                <a:solidFill>
                  <a:srgbClr val="FFFF00"/>
                </a:solidFill>
              </a:rPr>
              <a:t>CZYTAJCIE DZIECIOM 20 MINUT DZIENNIE. </a:t>
            </a:r>
          </a:p>
          <a:p>
            <a:pPr marL="0" indent="0">
              <a:buNone/>
            </a:pPr>
            <a:r>
              <a:rPr lang="pl-PL" sz="3600" b="1" dirty="0" smtClean="0">
                <a:solidFill>
                  <a:srgbClr val="FFFF00"/>
                </a:solidFill>
              </a:rPr>
              <a:t>CODZIENNIE!</a:t>
            </a:r>
            <a:endParaRPr lang="pl-PL" sz="3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693" y="0"/>
            <a:ext cx="2798307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Stan czytelnictwa wg ostatnich badań Biblioteki Narodowej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Biblioteka Narodowa w marcu 2019 r. udostępniła wyniki badania stanu czytelnictwa w Polsce za rok 2018. Tegoroczna edycja badań została przeprowadzona w IX  oraz XII 2018 roku  na próbie 2076 Polaków,  którzy ukończyli przynajmniej 15 lat.</a:t>
            </a:r>
          </a:p>
          <a:p>
            <a:endParaRPr lang="pl-PL" dirty="0" smtClean="0"/>
          </a:p>
          <a:p>
            <a:r>
              <a:rPr lang="pl-PL" dirty="0" smtClean="0"/>
              <a:t>Co najmniej jedną książkę rocznie przeczytało </a:t>
            </a:r>
            <a:r>
              <a:rPr lang="pl-PL" dirty="0"/>
              <a:t>37% </a:t>
            </a:r>
            <a:r>
              <a:rPr lang="pl-PL" dirty="0" smtClean="0"/>
              <a:t>Polaków. </a:t>
            </a:r>
            <a:r>
              <a:rPr lang="pl-PL" dirty="0"/>
              <a:t>9% badanych czyta ponad 7 książek rocznie, a nieco ponad 60% – nie przeczytało ani jednej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376" y="13716"/>
            <a:ext cx="2356624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258" y="1"/>
            <a:ext cx="2512741" cy="188455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Rola rodziny w rozbudzaniu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potrzeb czytelniczych u dzieci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 smtClean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Czytanie to inwestycja w rozwój własnych dzieci.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Czytanie małym dzieciom książek to doskonała metoda wychowawcza.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842" y="2261576"/>
            <a:ext cx="2447209" cy="248559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755" y="2489172"/>
            <a:ext cx="3048000" cy="24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184" y="3335847"/>
            <a:ext cx="1515883" cy="22738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94" y="2050768"/>
            <a:ext cx="1957853" cy="259474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233" y="2121307"/>
            <a:ext cx="4115067" cy="274587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491" y="0"/>
            <a:ext cx="2117509" cy="158813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Rola rodziny w rozbudzaniu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potrzeb czytelniczych u dzieci 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8575" y="4672844"/>
            <a:ext cx="6946392" cy="22658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C</a:t>
            </a:r>
            <a:r>
              <a:rPr lang="pl-PL" dirty="0" smtClean="0"/>
              <a:t>odzienny kontakt  z książką,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D</a:t>
            </a:r>
            <a:r>
              <a:rPr lang="pl-PL" dirty="0" smtClean="0"/>
              <a:t>orosły który czyta dziecku w ciągu dnia lub przed snem,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smtClean="0"/>
              <a:t>Jeżeli od najmłodszych lat uda nam się ukształtować pozytywny stosunek do czytania, będzie on procentował w całym późniejszym życiu dziecka.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08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0461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58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B0F0"/>
                </a:solidFill>
              </a:rPr>
              <a:t>Zalety czytania dzieciom </a:t>
            </a:r>
            <a:br>
              <a:rPr lang="pl-PL" dirty="0" smtClean="0">
                <a:solidFill>
                  <a:srgbClr val="00B0F0"/>
                </a:solidFill>
              </a:rPr>
            </a:br>
            <a:r>
              <a:rPr lang="pl-PL" dirty="0" smtClean="0">
                <a:solidFill>
                  <a:srgbClr val="00B0F0"/>
                </a:solidFill>
              </a:rPr>
              <a:t>w wieku 0-3 lata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3" y="1484099"/>
            <a:ext cx="10058400" cy="405079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buduje więź emocjonalną,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daje dziecku poczucie bliskości i bezpieczeństwa,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usprawnia koordynację wzrokowo-ruchową,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uczy myślenia przyczynowo - skutkowego,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kojarzenia faktów i wyciągania wniosków,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wspomaga rozwój mowy poprzez przyswajanie intonacji i melodii języka,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uspokaja,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wzmacnia poczucie przynależności do rodziny,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dostarcza podstawowej wiedzy o otaczającym świecie, np. o ludziach i przedmiotach,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przekazuje wzorce osobowe,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uczy wyrażać własne potrzeby i oczekiwania wobec innych.</a:t>
            </a:r>
            <a:endParaRPr lang="pl-PL" b="1" dirty="0">
              <a:solidFill>
                <a:srgbClr val="FFFF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500" y="0"/>
            <a:ext cx="2115495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5995" cy="75830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57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Zalety czytania dzieciom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w wieku 3-6 lat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8678" y="1428680"/>
            <a:ext cx="10058400" cy="405079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pomaga poznać, nazwać i wyrażać emocje, pokazuje, jak sobie z nimi radzić,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rozwija kompetencje poznawcze,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usprawnia myślenie, pamięć i mowę,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uczy rozróżniać świat zewnętrzny od świata odczuć i wrażeń,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pomaga oswoić trudne tematy i pokonywać lęki,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daje nowe wzory osobowe oraz wskazówki, jak postępować w nieznanych dotąd sytuacjach,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rozwija zainteresowanie słowem pisanym oraz rozbudza w dziecku gotowość do nauki samodzielnego czytania,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daje dziecku wiedzę o sobie i otaczającym go świecie,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jest dla dziecka czasem relaksu, pozwalającym na odreagowanie emocji,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rozwija kreatywność i wyobraźnię,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 smtClean="0">
                <a:solidFill>
                  <a:srgbClr val="FFFF00"/>
                </a:solidFill>
              </a:rPr>
              <a:t>jest świetnym pretekstem do rozmowy i wyprawy w miejsca związane z jej tematem</a:t>
            </a:r>
            <a:r>
              <a:rPr lang="pl-PL" b="1" dirty="0" smtClean="0"/>
              <a:t>.</a:t>
            </a:r>
            <a:endParaRPr lang="pl-PL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500" y="0"/>
            <a:ext cx="2115495" cy="159119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83757" y="5479472"/>
            <a:ext cx="11629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Czytanie  ma  nieoceniony  udział  w  rozwoju  osobowości,  pomaga  utrzymywać  równowagę  emocjonalną,  chroni  przed  negatywnymi  </a:t>
            </a:r>
            <a:r>
              <a:rPr lang="pl-PL" dirty="0" err="1"/>
              <a:t>skut-kami</a:t>
            </a:r>
            <a:r>
              <a:rPr lang="pl-PL" dirty="0"/>
              <a:t>  przeżywanych  emocji.  Lektura  książek,  razem  z  rodzicem  i  samodzielnie,  rozbudza  i  kształtuje  wrażliwość  emocjonalną  dziecka,  daje  wewnętrzną  siłę  do  radzenia  sobie  z  trud-</a:t>
            </a:r>
            <a:r>
              <a:rPr lang="pl-PL" dirty="0" err="1"/>
              <a:t>nościami</a:t>
            </a:r>
            <a:r>
              <a:rPr lang="pl-PL" dirty="0"/>
              <a:t>  i  regulowania  własnych  emocji. </a:t>
            </a:r>
          </a:p>
        </p:txBody>
      </p:sp>
    </p:spTree>
    <p:extLst>
      <p:ext uri="{BB962C8B-B14F-4D97-AF65-F5344CB8AC3E}">
        <p14:creationId xmlns:p14="http://schemas.microsoft.com/office/powerpoint/2010/main" val="151878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1766</Words>
  <Application>Microsoft Office PowerPoint</Application>
  <PresentationFormat>Panoramiczny</PresentationFormat>
  <Paragraphs>167</Paragraphs>
  <Slides>17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Calibri</vt:lpstr>
      <vt:lpstr>Rockwell</vt:lpstr>
      <vt:lpstr>Rockwell Condensed</vt:lpstr>
      <vt:lpstr>Wingdings</vt:lpstr>
      <vt:lpstr>Drewniana czcionka</vt:lpstr>
      <vt:lpstr>Wpływ czytania na rozwój dzieci i młodzieży</vt:lpstr>
      <vt:lpstr>CZYTANIE...</vt:lpstr>
      <vt:lpstr>CZYTANIE...</vt:lpstr>
      <vt:lpstr>Czytanie…</vt:lpstr>
      <vt:lpstr>Stan czytelnictwa wg ostatnich badań Biblioteki Narodowej</vt:lpstr>
      <vt:lpstr>Rola rodziny w rozbudzaniu  potrzeb czytelniczych u dzieci</vt:lpstr>
      <vt:lpstr>Rola rodziny w rozbudzaniu  potrzeb czytelniczych u dzieci </vt:lpstr>
      <vt:lpstr>Zalety czytania dzieciom  w wieku 0-3 lata</vt:lpstr>
      <vt:lpstr>Zalety czytania dzieciom  w wieku 3-6 lat</vt:lpstr>
      <vt:lpstr>Zalety czytania dzieciom  w wieku 6-10 lat</vt:lpstr>
      <vt:lpstr>Czytanie…</vt:lpstr>
      <vt:lpstr>Codzienne czytanie dziecku:</vt:lpstr>
      <vt:lpstr>Zalety czytania książek przez młodzież</vt:lpstr>
      <vt:lpstr>Wieloletni „Narodowy Program Rozwoju Czytelnictwa 2016-2020”</vt:lpstr>
      <vt:lpstr>Strony internetowe, które  warto odwiedzić:</vt:lpstr>
      <vt:lpstr>Prezentacja programu PowerPoint</vt:lpstr>
      <vt:lpstr>Bibliografia: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czytania na rozwój dzieci i młodzieży</dc:title>
  <dc:creator>HP</dc:creator>
  <cp:lastModifiedBy>HP</cp:lastModifiedBy>
  <cp:revision>36</cp:revision>
  <dcterms:created xsi:type="dcterms:W3CDTF">2019-12-09T12:17:34Z</dcterms:created>
  <dcterms:modified xsi:type="dcterms:W3CDTF">2020-03-28T15:04:34Z</dcterms:modified>
</cp:coreProperties>
</file>